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Geo"/>
      <p:regular r:id="rId41"/>
      <p: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Abel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Geo-italic.fntdata"/><Relationship Id="rId41" Type="http://schemas.openxmlformats.org/officeDocument/2006/relationships/font" Target="fonts/Geo-regular.fntdata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Abel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asking you to combine a game, but what if call of duty played more like simon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anachronism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were trying to reproduce the core mechanics of digital games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based. players get three moves and one action.  rocket launcher has 2 tile blast radius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think of the reading?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feel about adventure? spacewar? pong?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pacewar.oversigma.com" TargetMode="External"/><Relationship Id="rId4" Type="http://schemas.openxmlformats.org/officeDocument/2006/relationships/hyperlink" Target="http://www.xnet.se/javaTest/jPong/jPong.html" TargetMode="External"/><Relationship Id="rId5" Type="http://schemas.openxmlformats.org/officeDocument/2006/relationships/hyperlink" Target="http://www.web-adventures.org/cgi-bin/webfrotz?s=Adventur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orteil.dashnet.org/cookieclicker/" TargetMode="External"/><Relationship Id="rId4" Type="http://schemas.openxmlformats.org/officeDocument/2006/relationships/hyperlink" Target="http://gamedevelopment.tutsplus.com/articles/numbers-getting-bigger-what-are-incremental-games-and-why-are-they-fun--cms-23925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0B46d2RJIvLNuY0lPc3BoeEtmMlU/view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hyperlink" Target="http://www.youtube.com/watch?v=9ikg9qnWrDU" TargetMode="External"/><Relationship Id="rId5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2-4:45pm C-356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556950" y="808600"/>
            <a:ext cx="8030100" cy="23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can you represent the core being of the game?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152400" y="655877"/>
            <a:ext cx="91440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DIG.IT.AL</a:t>
            </a:r>
            <a:endParaRPr b="1" sz="20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722100" y="3015375"/>
            <a:ext cx="7335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(of signals or data) expressed as series of the digits 0 and 1, typically represented by values of a physical quantity such as voltage or magnetic polarization.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eird.gif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521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74450" y="3051600"/>
            <a:ext cx="5693400" cy="18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C4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599525" y="2393824"/>
            <a:ext cx="7772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mechanization of imagination</a:t>
            </a:r>
            <a:endParaRPr b="1"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 sz="4800">
                <a:solidFill>
                  <a:srgbClr val="EA9999"/>
                </a:solidFill>
              </a:rPr>
              <a:t>a digital game</a:t>
            </a:r>
            <a:r>
              <a:rPr lang="en"/>
              <a:t> based on a popular video game… </a:t>
            </a:r>
            <a:r>
              <a:rPr lang="en" sz="3600">
                <a:solidFill>
                  <a:srgbClr val="EA9999"/>
                </a:solidFill>
              </a:rPr>
              <a:t>without</a:t>
            </a:r>
            <a:r>
              <a:rPr lang="en"/>
              <a:t> video...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something that would be impossible as a strictly analog game</a:t>
            </a:r>
            <a:endParaRPr i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6" y="953350"/>
            <a:ext cx="3163575" cy="31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547800"/>
            <a:ext cx="43815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401138" y="1873638"/>
            <a:ext cx="1276200" cy="1276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0" cy="507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0">
                <a:latin typeface="Geo"/>
                <a:ea typeface="Geo"/>
                <a:cs typeface="Geo"/>
                <a:sym typeface="Geo"/>
              </a:rPr>
              <a:t>6</a:t>
            </a:r>
            <a:r>
              <a:rPr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9600">
                <a:solidFill>
                  <a:srgbClr val="D9D9D9"/>
                </a:solidFill>
                <a:latin typeface="Geo"/>
                <a:ea typeface="Geo"/>
                <a:cs typeface="Geo"/>
                <a:sym typeface="Geo"/>
              </a:rPr>
              <a:t>groups</a:t>
            </a:r>
            <a:endParaRPr sz="9600">
              <a:solidFill>
                <a:srgbClr val="D9D9D9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1 - Legend of Zelda: Ocarina of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2 - Pac-Man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3 - The Sims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4 - Portal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5 - Sonic the Hedgehog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6 - Fruit Ninja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Last Week’s Homework</a:t>
            </a:r>
            <a:endParaRPr/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868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Download and install Game Maker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(via Steam or Yoyogames.com)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Read Ch2 of Trigger Happy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Play: </a:t>
            </a:r>
            <a:r>
              <a:rPr lang="en" u="sng">
                <a:solidFill>
                  <a:schemeClr val="hlink"/>
                </a:solidFill>
                <a:hlinkClick r:id="rId3"/>
              </a:rPr>
              <a:t>Spacewar!</a:t>
            </a:r>
            <a:r>
              <a:rPr lang="en"/>
              <a:t> - </a:t>
            </a:r>
            <a:r>
              <a:rPr lang="en" sz="2400"/>
              <a:t>http://spacewar.overstigma.com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u="sng">
                <a:solidFill>
                  <a:schemeClr val="hlink"/>
                </a:solidFill>
                <a:hlinkClick r:id="rId4"/>
              </a:rPr>
              <a:t>Pong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 u="sng">
                <a:solidFill>
                  <a:schemeClr val="hlink"/>
                </a:solidFill>
                <a:hlinkClick r:id="rId5"/>
              </a:rPr>
              <a:t>Adventure</a:t>
            </a:r>
            <a:r>
              <a:rPr lang="en"/>
              <a:t> </a:t>
            </a:r>
            <a:endParaRPr/>
          </a:p>
          <a:p>
            <a:pPr indent="0" lvl="0" marL="137160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http://www.web-adventures.org/cgi-bin/webfrotz?s=Adventure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812300" y="708900"/>
            <a:ext cx="777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0">
                <a:latin typeface="Geo"/>
                <a:ea typeface="Geo"/>
                <a:cs typeface="Geo"/>
                <a:sym typeface="Geo"/>
              </a:rPr>
              <a:t>30</a:t>
            </a:r>
            <a:r>
              <a:rPr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9600">
                <a:solidFill>
                  <a:srgbClr val="CCCCCC"/>
                </a:solidFill>
                <a:latin typeface="Geo"/>
                <a:ea typeface="Geo"/>
                <a:cs typeface="Geo"/>
                <a:sym typeface="Geo"/>
              </a:rPr>
              <a:t>MINUTES</a:t>
            </a:r>
            <a:endParaRPr sz="9600">
              <a:solidFill>
                <a:srgbClr val="CCCCCC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1043775" y="1200150"/>
            <a:ext cx="7643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0">
                <a:latin typeface="Impact"/>
                <a:ea typeface="Impact"/>
                <a:cs typeface="Impact"/>
                <a:sym typeface="Impact"/>
              </a:rPr>
              <a:t>HALT!</a:t>
            </a:r>
            <a:endParaRPr sz="14000"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Abel"/>
                <a:ea typeface="Abel"/>
                <a:cs typeface="Abel"/>
                <a:sym typeface="Abel"/>
              </a:rPr>
              <a:t>let’s share</a:t>
            </a:r>
            <a:endParaRPr>
              <a:solidFill>
                <a:srgbClr val="D9D9D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575" y="177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1 - Counter-Strike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2 - Super Smash Brothers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3 - World of Warcraft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4 - Mario Kart 64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5 - Mortal Kombat II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6 - Second Life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812300" y="708900"/>
            <a:ext cx="777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0">
                <a:latin typeface="Geo"/>
                <a:ea typeface="Geo"/>
                <a:cs typeface="Geo"/>
                <a:sym typeface="Geo"/>
              </a:rPr>
              <a:t>10</a:t>
            </a:r>
            <a:r>
              <a:rPr lang="en" sz="9600"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9600">
                <a:solidFill>
                  <a:srgbClr val="CCCCCC"/>
                </a:solidFill>
                <a:latin typeface="Geo"/>
                <a:ea typeface="Geo"/>
                <a:cs typeface="Geo"/>
                <a:sym typeface="Geo"/>
              </a:rPr>
              <a:t>MINUTES</a:t>
            </a:r>
            <a:endParaRPr sz="9600">
              <a:solidFill>
                <a:srgbClr val="CCCCCC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043775" y="1200150"/>
            <a:ext cx="7643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re</a:t>
            </a:r>
            <a:r>
              <a:rPr lang="en" sz="14000">
                <a:latin typeface="Impact"/>
                <a:ea typeface="Impact"/>
                <a:cs typeface="Impact"/>
                <a:sym typeface="Impact"/>
              </a:rPr>
              <a:t>HALT!</a:t>
            </a:r>
            <a:endParaRPr sz="14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Abel"/>
                <a:ea typeface="Abel"/>
                <a:cs typeface="Abel"/>
                <a:sym typeface="Abel"/>
              </a:rPr>
              <a:t>let’s share</a:t>
            </a:r>
            <a:endParaRPr>
              <a:solidFill>
                <a:srgbClr val="D9D9D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550" y="1745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124090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Geo"/>
                <a:ea typeface="Geo"/>
                <a:cs typeface="Geo"/>
                <a:sym typeface="Geo"/>
              </a:rPr>
              <a:t>Discussion Time</a:t>
            </a:r>
            <a:endParaRPr sz="72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248225" y="2098300"/>
            <a:ext cx="7438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Most successful adaptation?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Least successful?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HOMEWORK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200150"/>
            <a:ext cx="792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Download and install Game Maker if you haven’t already…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Maker Studio Lite (Windows)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Maker for Mac Lite (OS X)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Start exploring and experimenting in the application.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819150"/>
            <a:ext cx="8229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Cookie Clicker</a:t>
            </a:r>
            <a:r>
              <a:rPr lang="en" sz="2400">
                <a:latin typeface="Abel"/>
                <a:ea typeface="Abel"/>
                <a:cs typeface="Abel"/>
                <a:sym typeface="Abel"/>
              </a:rPr>
              <a:t> by Orteil (Julien Thiennot)</a:t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Abel"/>
              <a:buChar char="●"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play for at least 4 hours (including idle time)</a:t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Abel"/>
                <a:ea typeface="Abel"/>
                <a:cs typeface="Abel"/>
                <a:sym typeface="Abel"/>
              </a:rPr>
              <a:t>HOMEWORK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PLAY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457200" y="161600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Abel"/>
                <a:ea typeface="Abel"/>
                <a:cs typeface="Abel"/>
                <a:sym typeface="Abel"/>
              </a:rPr>
              <a:t>HOMEWORK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RGR2 </a:t>
            </a:r>
            <a:r>
              <a:rPr lang="en" sz="1400">
                <a:latin typeface="Abel"/>
                <a:ea typeface="Abel"/>
                <a:cs typeface="Abel"/>
                <a:sym typeface="Abel"/>
              </a:rPr>
              <a:t>(500 word minimum)</a:t>
            </a:r>
            <a:endParaRPr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57200" y="2244800"/>
            <a:ext cx="82296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Read </a:t>
            </a:r>
            <a:r>
              <a:rPr i="1" lang="en" sz="18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Numbers Getting Bigger</a:t>
            </a:r>
            <a:r>
              <a:rPr i="1" lang="en" sz="1800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800">
                <a:latin typeface="Abel"/>
                <a:ea typeface="Abel"/>
                <a:cs typeface="Abel"/>
                <a:sym typeface="Abel"/>
              </a:rPr>
              <a:t>by Alexander King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Write a thoughtful response to your experience with Cookie Clicker and other incremental/idle games.  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Some things to think about…</a:t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Should games be fun?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Would this work as an analog game?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What are some more well known games that use similar design strategies?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How can this inform your own design practice?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Are clicking games evil?</a:t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0" y="-7108"/>
            <a:ext cx="3322200" cy="51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4269000" y="3033938"/>
            <a:ext cx="450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- 201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Tue 4-4:45pm C-356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Prof. A McClure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Shape 211"/>
          <p:cNvSpPr txBox="1"/>
          <p:nvPr>
            <p:ph type="ctrTitle"/>
          </p:nvPr>
        </p:nvSpPr>
        <p:spPr>
          <a:xfrm>
            <a:off x="3717450" y="533400"/>
            <a:ext cx="4995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Digital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5" y="2454299"/>
            <a:ext cx="3060776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56450"/>
            <a:ext cx="27622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ctrTitle"/>
          </p:nvPr>
        </p:nvSpPr>
        <p:spPr>
          <a:xfrm>
            <a:off x="3717450" y="1570850"/>
            <a:ext cx="49953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latin typeface="Geo"/>
                <a:ea typeface="Geo"/>
                <a:cs typeface="Geo"/>
                <a:sym typeface="Geo"/>
              </a:rPr>
              <a:t>Games</a:t>
            </a:r>
            <a:endParaRPr sz="120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675"/>
            <a:ext cx="3197875" cy="194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Week’s Homework (continued)</a:t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A9999"/>
                </a:solidFill>
              </a:rPr>
              <a:t>Reading and Game Response 1 (RGR1):</a:t>
            </a:r>
            <a:r>
              <a:rPr lang="en" sz="2400">
                <a:solidFill>
                  <a:srgbClr val="FFFFFF"/>
                </a:solidFill>
              </a:rPr>
              <a:t> Write a thoughtful one to two page reflection after you have played the games and read the material. Topics to consider: What are some new things you learned? What are some lessons we can take away from the early days of the video game? Are these games still compelling? 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400">
                <a:solidFill>
                  <a:srgbClr val="FFFFFF"/>
                </a:solidFill>
              </a:rPr>
              <a:t> - </a:t>
            </a:r>
            <a:r>
              <a:rPr b="1" lang="en" sz="2400">
                <a:solidFill>
                  <a:srgbClr val="FFFFFF"/>
                </a:solidFill>
              </a:rPr>
              <a:t>http://bit.ly/1fTm5vJ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					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			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		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12501" l="0" r="0" t="1250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subTitle"/>
          </p:nvPr>
        </p:nvSpPr>
        <p:spPr>
          <a:xfrm>
            <a:off x="631650" y="2358800"/>
            <a:ext cx="78807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“Hopscotch is a children's game that can be played with several players or alone. Hopscotch is a popular playground game in which players toss a small object into numbered spaces of a pattern of rectangles outlined on the ground and then hop or jump through the spaces to retrieve the object.”</a:t>
            </a:r>
            <a:endParaRPr sz="1800"/>
          </a:p>
        </p:txBody>
      </p:sp>
      <p:sp>
        <p:nvSpPr>
          <p:cNvPr id="228" name="Shape 228"/>
          <p:cNvSpPr txBox="1"/>
          <p:nvPr>
            <p:ph type="ctrTitle"/>
          </p:nvPr>
        </p:nvSpPr>
        <p:spPr>
          <a:xfrm>
            <a:off x="685800" y="10608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Hopscotch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801" y="0"/>
            <a:ext cx="35041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ow to go about playing hopscotch with or without friends in this free playground games video.  Expert: Jamie Peterson Bio: Jamie Peterson is an active 14 year old girl who enjoys dancing, acting, modeling as well as camping and the outdoors. Filmmaker: Bob Hunt" id="236" name="Shape 236" title="How to Play Hopscotch : How to Play Hopscotch With Friends">
            <a:hlinkClick r:id="rId4"/>
          </p:cNvPr>
          <p:cNvSpPr/>
          <p:nvPr/>
        </p:nvSpPr>
        <p:spPr>
          <a:xfrm>
            <a:off x="0" y="456825"/>
            <a:ext cx="5639800" cy="42298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771700" y="1152325"/>
            <a:ext cx="7532700" cy="12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Anachronistic Chalk Games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695400" y="2485550"/>
            <a:ext cx="66090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a·nach·ro·nism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əˈnakrəˌnizəm/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222222"/>
                </a:solidFill>
                <a:highlight>
                  <a:srgbClr val="FFFFFF"/>
                </a:highlight>
              </a:rPr>
              <a:t>noun</a:t>
            </a:r>
            <a:endParaRPr i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a thing belonging or appropriate to a period other than that in which it exists, especially a thing that is conspicuously old-fashioned.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1149375" y="1200150"/>
            <a:ext cx="7537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Hoppy Bird?</a:t>
            </a:r>
            <a:endParaRPr sz="3600">
              <a:latin typeface="Abel"/>
              <a:ea typeface="Abel"/>
              <a:cs typeface="Abel"/>
              <a:sym typeface="Abel"/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Katahopi Damacy?</a:t>
            </a:r>
            <a:endParaRPr sz="3600">
              <a:latin typeface="Abel"/>
              <a:ea typeface="Abel"/>
              <a:cs typeface="Abel"/>
              <a:sym typeface="Abel"/>
            </a:endParaRPr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Chalk of Duty: Black Hops?</a:t>
            </a:r>
            <a:endParaRPr sz="3600">
              <a:latin typeface="Abel"/>
              <a:ea typeface="Abel"/>
              <a:cs typeface="Abel"/>
              <a:sym typeface="Abel"/>
            </a:endParaRPr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Mirror’s Edge: Vertical Hopscotch?</a:t>
            </a:r>
            <a:endParaRPr sz="3600">
              <a:latin typeface="Abel"/>
              <a:ea typeface="Abel"/>
              <a:cs typeface="Abel"/>
              <a:sym typeface="Abel"/>
            </a:endParaRPr>
          </a:p>
          <a:p>
            <a:pPr indent="457200" lvl="0" marL="1371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Candy Crush: Hop Edition?</a:t>
            </a:r>
            <a:endParaRPr sz="3600"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ake3 Hopscotch.pn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11" y="457625"/>
            <a:ext cx="6672971" cy="44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subTitle"/>
          </p:nvPr>
        </p:nvSpPr>
        <p:spPr>
          <a:xfrm>
            <a:off x="685800" y="1491850"/>
            <a:ext cx="81144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rabi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Assemble 4 Random Teams - A, B, C, D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rabi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5 minutes to discuss and choose games in groups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lphaL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Teams will pick 3 games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rabi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We will go outside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rabi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30 minutes to create each game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bel"/>
              <a:buAutoNum type="arabicPeriod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5-10 minutes to play each game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" name="Shape 260"/>
          <p:cNvSpPr txBox="1"/>
          <p:nvPr>
            <p:ph type="ctrTitle"/>
          </p:nvPr>
        </p:nvSpPr>
        <p:spPr>
          <a:xfrm>
            <a:off x="685800" y="3320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ZE PLAN </a:t>
            </a:r>
            <a:r>
              <a:rPr lang="en" sz="1800">
                <a:latin typeface="Abel"/>
                <a:ea typeface="Abel"/>
                <a:cs typeface="Abel"/>
                <a:sym typeface="Abel"/>
              </a:rPr>
              <a:t>[begin ~10:30am]</a:t>
            </a:r>
            <a:endParaRPr sz="18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latin typeface="Abel"/>
                <a:ea typeface="Abel"/>
                <a:cs typeface="Abel"/>
                <a:sym typeface="Abel"/>
              </a:rPr>
              <a:t>//insert discussion	</a:t>
            </a:r>
            <a:endParaRPr sz="72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 Design Exercise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Shape 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Lato"/>
                <a:ea typeface="Lato"/>
                <a:cs typeface="Lato"/>
                <a:sym typeface="Lato"/>
              </a:rPr>
              <a:t>Avideo</a:t>
            </a:r>
            <a:endParaRPr sz="7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subTitle"/>
          </p:nvPr>
        </p:nvSpPr>
        <p:spPr>
          <a:xfrm>
            <a:off x="685800" y="1066428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games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A-video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838200" y="29924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without video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SB4U3D_Mario2.pn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55946" y="245950"/>
            <a:ext cx="4314953" cy="4757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h_Priest_Blindfold.png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61">
            <a:off x="5015663" y="823431"/>
            <a:ext cx="1623469" cy="162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digital: </a:t>
            </a:r>
            <a:r>
              <a:rPr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video: </a:t>
            </a: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